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0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7BA480EB-C5C9-4698-9CAD-D9841BFC462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3F75BE9-603B-4BF8-8E7D-C153099813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80EB-C5C9-4698-9CAD-D9841BFC462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5BE9-603B-4BF8-8E7D-C153099813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80EB-C5C9-4698-9CAD-D9841BFC462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5BE9-603B-4BF8-8E7D-C153099813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80EB-C5C9-4698-9CAD-D9841BFC462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5BE9-603B-4BF8-8E7D-C153099813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80EB-C5C9-4698-9CAD-D9841BFC462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5BE9-603B-4BF8-8E7D-C153099813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80EB-C5C9-4698-9CAD-D9841BFC462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5BE9-603B-4BF8-8E7D-C153099813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80EB-C5C9-4698-9CAD-D9841BFC462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5BE9-603B-4BF8-8E7D-C153099813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80EB-C5C9-4698-9CAD-D9841BFC462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5BE9-603B-4BF8-8E7D-C153099813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80EB-C5C9-4698-9CAD-D9841BFC462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5BE9-603B-4BF8-8E7D-C153099813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7BA480EB-C5C9-4698-9CAD-D9841BFC462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3F75BE9-603B-4BF8-8E7D-C153099813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7BA480EB-C5C9-4698-9CAD-D9841BFC462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3F75BE9-603B-4BF8-8E7D-C153099813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BA480EB-C5C9-4698-9CAD-D9841BFC4622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3F75BE9-603B-4BF8-8E7D-C153099813F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Dramatic Monologue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Ms. Campbell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37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22162" y="1021320"/>
            <a:ext cx="3064827" cy="1874368"/>
          </a:xfrm>
        </p:spPr>
        <p:txBody>
          <a:bodyPr>
            <a:noAutofit/>
          </a:bodyPr>
          <a:lstStyle/>
          <a:p>
            <a:r>
              <a:rPr lang="en-US" sz="3600" dirty="0" smtClean="0"/>
              <a:t>What is a Dramatic Monologue?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2876" y="992102"/>
            <a:ext cx="3223372" cy="5107282"/>
          </a:xfrm>
        </p:spPr>
        <p:txBody>
          <a:bodyPr>
            <a:noAutofit/>
          </a:bodyPr>
          <a:lstStyle/>
          <a:p>
            <a:r>
              <a:rPr lang="en-US" sz="2400" dirty="0" smtClean="0"/>
              <a:t>A single person (NOT the poet) who utters the “speech” that makes up the whole poem</a:t>
            </a:r>
          </a:p>
          <a:p>
            <a:endParaRPr lang="en-US" sz="1000" dirty="0" smtClean="0"/>
          </a:p>
          <a:p>
            <a:r>
              <a:rPr lang="en-US" sz="2400" dirty="0" smtClean="0"/>
              <a:t>Addresses and interacts with one or more other people – they do NOT speak</a:t>
            </a:r>
          </a:p>
          <a:p>
            <a:endParaRPr lang="en-US" sz="1000" dirty="0" smtClean="0"/>
          </a:p>
          <a:p>
            <a:r>
              <a:rPr lang="en-US" sz="2400" dirty="0" smtClean="0"/>
              <a:t>The “speech” in the poem reveals the speaker’s character</a:t>
            </a:r>
            <a:endParaRPr lang="en-US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200400"/>
            <a:ext cx="2287652" cy="263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986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8200" y="1371600"/>
            <a:ext cx="70866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sea is calm to-night.</a:t>
            </a:r>
            <a:br>
              <a:rPr lang="en-US" sz="2200" dirty="0" smtClean="0"/>
            </a:br>
            <a:r>
              <a:rPr lang="en-US" sz="2200" dirty="0" smtClean="0"/>
              <a:t>The tide is full, the moon lies fair</a:t>
            </a:r>
            <a:br>
              <a:rPr lang="en-US" sz="2200" dirty="0" smtClean="0"/>
            </a:br>
            <a:r>
              <a:rPr lang="en-US" sz="2200" dirty="0" smtClean="0"/>
              <a:t>Upon the straits; on the French coast the light</a:t>
            </a:r>
            <a:br>
              <a:rPr lang="en-US" sz="2200" dirty="0" smtClean="0"/>
            </a:br>
            <a:r>
              <a:rPr lang="en-US" sz="2200" dirty="0" smtClean="0"/>
              <a:t>Gleams and is gone; the cliffs of England stand;</a:t>
            </a:r>
            <a:br>
              <a:rPr lang="en-US" sz="2200" dirty="0" smtClean="0"/>
            </a:br>
            <a:r>
              <a:rPr lang="en-US" sz="2200" dirty="0" smtClean="0"/>
              <a:t>Glimmering and vast, out in the tranquil bay.</a:t>
            </a:r>
            <a:br>
              <a:rPr lang="en-US" sz="2200" dirty="0" smtClean="0"/>
            </a:br>
            <a:r>
              <a:rPr lang="en-US" sz="2200" dirty="0" smtClean="0"/>
              <a:t>Come to the window, sweet is the night-air!</a:t>
            </a:r>
            <a:br>
              <a:rPr lang="en-US" sz="2200" dirty="0" smtClean="0"/>
            </a:br>
            <a:r>
              <a:rPr lang="en-US" sz="2200" dirty="0" smtClean="0"/>
              <a:t>Only, from the long line of spray</a:t>
            </a:r>
            <a:br>
              <a:rPr lang="en-US" sz="2200" dirty="0" smtClean="0"/>
            </a:br>
            <a:r>
              <a:rPr lang="en-US" sz="2200" dirty="0" smtClean="0"/>
              <a:t>Where the sea meets the moon-blanched land,</a:t>
            </a:r>
            <a:br>
              <a:rPr lang="en-US" sz="2200" dirty="0" smtClean="0"/>
            </a:br>
            <a:r>
              <a:rPr lang="en-US" sz="2200" dirty="0" smtClean="0"/>
              <a:t>Listen! you hear the grating roar</a:t>
            </a:r>
            <a:br>
              <a:rPr lang="en-US" sz="2200" dirty="0" smtClean="0"/>
            </a:br>
            <a:r>
              <a:rPr lang="en-US" sz="2200" dirty="0" smtClean="0"/>
              <a:t>Of pebbles which the waves draw back, and fling,</a:t>
            </a:r>
            <a:br>
              <a:rPr lang="en-US" sz="2200" dirty="0" smtClean="0"/>
            </a:br>
            <a:r>
              <a:rPr lang="en-US" sz="2200" dirty="0" smtClean="0"/>
              <a:t>At their return, up the high strand,</a:t>
            </a:r>
            <a:br>
              <a:rPr lang="en-US" sz="2200" dirty="0" smtClean="0"/>
            </a:br>
            <a:r>
              <a:rPr lang="en-US" sz="2200" dirty="0" smtClean="0"/>
              <a:t>Begin, and cease, and then again begin,</a:t>
            </a:r>
            <a:br>
              <a:rPr lang="en-US" sz="2200" dirty="0" smtClean="0"/>
            </a:br>
            <a:r>
              <a:rPr lang="en-US" sz="2200" dirty="0" smtClean="0"/>
              <a:t>With tremulous cadence slow, and bring</a:t>
            </a:r>
            <a:br>
              <a:rPr lang="en-US" sz="2200" dirty="0" smtClean="0"/>
            </a:br>
            <a:r>
              <a:rPr lang="en-US" sz="2200" dirty="0" smtClean="0"/>
              <a:t>The eternal note of sadness in.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6800" y="685800"/>
            <a:ext cx="693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dirty="0" smtClean="0"/>
              <a:t>Dover Beach </a:t>
            </a:r>
            <a:r>
              <a:rPr lang="en-US" sz="4000" b="1" dirty="0" smtClean="0"/>
              <a:t>– Matthew Arnold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27688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914400"/>
            <a:ext cx="70104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Sophocles long ago</a:t>
            </a:r>
            <a:br>
              <a:rPr lang="en-US" sz="2200" dirty="0" smtClean="0"/>
            </a:br>
            <a:r>
              <a:rPr lang="en-US" sz="2200" dirty="0" smtClean="0"/>
              <a:t>Heard it on the </a:t>
            </a:r>
            <a:r>
              <a:rPr lang="en-US" sz="2200" dirty="0" err="1" smtClean="0"/>
              <a:t>Agaean</a:t>
            </a:r>
            <a:r>
              <a:rPr lang="en-US" sz="2200" dirty="0" smtClean="0"/>
              <a:t>, and it brought</a:t>
            </a:r>
            <a:br>
              <a:rPr lang="en-US" sz="2200" dirty="0" smtClean="0"/>
            </a:br>
            <a:r>
              <a:rPr lang="en-US" sz="2200" dirty="0" smtClean="0"/>
              <a:t>Into his mind the turbid ebb and flow</a:t>
            </a:r>
            <a:br>
              <a:rPr lang="en-US" sz="2200" dirty="0" smtClean="0"/>
            </a:br>
            <a:r>
              <a:rPr lang="en-US" sz="2200" dirty="0" smtClean="0"/>
              <a:t>Of human misery; we</a:t>
            </a:r>
            <a:br>
              <a:rPr lang="en-US" sz="2200" dirty="0" smtClean="0"/>
            </a:br>
            <a:r>
              <a:rPr lang="en-US" sz="2200" dirty="0" smtClean="0"/>
              <a:t>Find also in the sound a thought,</a:t>
            </a:r>
            <a:br>
              <a:rPr lang="en-US" sz="2200" dirty="0" smtClean="0"/>
            </a:br>
            <a:r>
              <a:rPr lang="en-US" sz="2200" dirty="0" smtClean="0"/>
              <a:t>Hearing it by this distant northern sea.</a:t>
            </a:r>
          </a:p>
          <a:p>
            <a:endParaRPr lang="en-US" sz="2200" dirty="0" smtClean="0"/>
          </a:p>
          <a:p>
            <a:r>
              <a:rPr lang="en-US" sz="2200" dirty="0" smtClean="0"/>
              <a:t>The Sea of Faith</a:t>
            </a:r>
            <a:br>
              <a:rPr lang="en-US" sz="2200" dirty="0" smtClean="0"/>
            </a:br>
            <a:r>
              <a:rPr lang="en-US" sz="2200" dirty="0" smtClean="0"/>
              <a:t>Was once, too, at the full, and round earth's shore</a:t>
            </a:r>
            <a:br>
              <a:rPr lang="en-US" sz="2200" dirty="0" smtClean="0"/>
            </a:br>
            <a:r>
              <a:rPr lang="en-US" sz="2200" dirty="0" smtClean="0"/>
              <a:t>Lay like the folds of a bright girdle furled.</a:t>
            </a:r>
            <a:br>
              <a:rPr lang="en-US" sz="2200" dirty="0" smtClean="0"/>
            </a:br>
            <a:r>
              <a:rPr lang="en-US" sz="2200" dirty="0" smtClean="0"/>
              <a:t>But now I only hear</a:t>
            </a:r>
            <a:br>
              <a:rPr lang="en-US" sz="2200" dirty="0" smtClean="0"/>
            </a:br>
            <a:r>
              <a:rPr lang="en-US" sz="2200" dirty="0" smtClean="0"/>
              <a:t>Its melancholy, long, withdrawing roar,</a:t>
            </a:r>
            <a:br>
              <a:rPr lang="en-US" sz="2200" dirty="0" smtClean="0"/>
            </a:br>
            <a:r>
              <a:rPr lang="en-US" sz="2200" dirty="0" smtClean="0"/>
              <a:t>Retreating, to the breath</a:t>
            </a:r>
            <a:br>
              <a:rPr lang="en-US" sz="2200" dirty="0" smtClean="0"/>
            </a:br>
            <a:r>
              <a:rPr lang="en-US" sz="2200" dirty="0" smtClean="0"/>
              <a:t>Of the night-wind, down the vast edges drear</a:t>
            </a:r>
            <a:br>
              <a:rPr lang="en-US" sz="2200" dirty="0" smtClean="0"/>
            </a:br>
            <a:r>
              <a:rPr lang="en-US" sz="2200" dirty="0" smtClean="0"/>
              <a:t>And naked shingles of the world.</a:t>
            </a:r>
          </a:p>
        </p:txBody>
      </p:sp>
    </p:spTree>
    <p:extLst>
      <p:ext uri="{BB962C8B-B14F-4D97-AF65-F5344CB8AC3E}">
        <p14:creationId xmlns:p14="http://schemas.microsoft.com/office/powerpoint/2010/main" val="74955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1066800"/>
            <a:ext cx="6324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Ah, love, let us be true</a:t>
            </a:r>
            <a:br>
              <a:rPr lang="en-US" sz="2200" dirty="0" smtClean="0"/>
            </a:br>
            <a:r>
              <a:rPr lang="en-US" sz="2200" dirty="0" smtClean="0"/>
              <a:t>To one another! for the world, which seems</a:t>
            </a:r>
            <a:br>
              <a:rPr lang="en-US" sz="2200" dirty="0" smtClean="0"/>
            </a:br>
            <a:r>
              <a:rPr lang="en-US" sz="2200" dirty="0" smtClean="0"/>
              <a:t>To lie before us like a land of dreams,</a:t>
            </a:r>
            <a:br>
              <a:rPr lang="en-US" sz="2200" dirty="0" smtClean="0"/>
            </a:br>
            <a:r>
              <a:rPr lang="en-US" sz="2200" dirty="0" smtClean="0"/>
              <a:t>So various, so beautiful, so new,</a:t>
            </a:r>
            <a:br>
              <a:rPr lang="en-US" sz="2200" dirty="0" smtClean="0"/>
            </a:br>
            <a:r>
              <a:rPr lang="en-US" sz="2200" dirty="0" smtClean="0"/>
              <a:t>Hath really neither joy, nor love, nor light,</a:t>
            </a:r>
            <a:br>
              <a:rPr lang="en-US" sz="2200" dirty="0" smtClean="0"/>
            </a:br>
            <a:r>
              <a:rPr lang="en-US" sz="2200" dirty="0" smtClean="0"/>
              <a:t>Nor certitude, nor peace, nor help for pain;</a:t>
            </a:r>
            <a:br>
              <a:rPr lang="en-US" sz="2200" dirty="0" smtClean="0"/>
            </a:br>
            <a:r>
              <a:rPr lang="en-US" sz="2200" dirty="0" smtClean="0"/>
              <a:t>And we are here as on a darkling plain</a:t>
            </a:r>
            <a:br>
              <a:rPr lang="en-US" sz="2200" dirty="0" smtClean="0"/>
            </a:br>
            <a:r>
              <a:rPr lang="en-US" sz="2200" dirty="0" smtClean="0"/>
              <a:t>Swept with confused alarms of struggle and flight,</a:t>
            </a:r>
            <a:br>
              <a:rPr lang="en-US" sz="2200" dirty="0" smtClean="0"/>
            </a:br>
            <a:r>
              <a:rPr lang="en-US" sz="2200" dirty="0" smtClean="0"/>
              <a:t>Where ignorant armies clash by night.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90375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1371600"/>
            <a:ext cx="632460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u="sng" dirty="0" smtClean="0"/>
              <a:t>Assignment:</a:t>
            </a:r>
          </a:p>
          <a:p>
            <a:pPr algn="ctr"/>
            <a:r>
              <a:rPr lang="en-US" sz="4000" dirty="0" smtClean="0"/>
              <a:t>Analyze </a:t>
            </a:r>
            <a:r>
              <a:rPr lang="en-US" sz="4000" i="1" dirty="0" smtClean="0"/>
              <a:t>My Last Duchess</a:t>
            </a:r>
            <a:r>
              <a:rPr lang="en-US" sz="4000" dirty="0" smtClean="0"/>
              <a:t> by Robert Browning using similar technique(s) as we used in the </a:t>
            </a:r>
            <a:r>
              <a:rPr lang="en-US" sz="4000" i="1" dirty="0" smtClean="0"/>
              <a:t>Dover Beach</a:t>
            </a:r>
            <a:r>
              <a:rPr lang="en-US" sz="4000" dirty="0" smtClean="0"/>
              <a:t> class example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1941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1472148"/>
            <a:ext cx="6781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Work with your partner to write a Dramatic Monologue inspired by your “character” – remember to include poetic devices and stay “in character” throughout!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06044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164</TotalTime>
  <Words>129</Words>
  <Application>Microsoft Office PowerPoint</Application>
  <PresentationFormat>On-screen Show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Pushpin</vt:lpstr>
      <vt:lpstr>Dramatic Monologue</vt:lpstr>
      <vt:lpstr>What is a Dramatic Monologue?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Dramatic Monologue</dc:title>
  <dc:creator> </dc:creator>
  <cp:lastModifiedBy> </cp:lastModifiedBy>
  <cp:revision>21</cp:revision>
  <dcterms:created xsi:type="dcterms:W3CDTF">2011-10-24T02:34:11Z</dcterms:created>
  <dcterms:modified xsi:type="dcterms:W3CDTF">2011-10-24T05:18:56Z</dcterms:modified>
</cp:coreProperties>
</file>